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6" r:id="rId10"/>
    <p:sldId id="306" r:id="rId11"/>
    <p:sldId id="308" r:id="rId12"/>
    <p:sldId id="309" r:id="rId13"/>
    <p:sldId id="310" r:id="rId14"/>
    <p:sldId id="311" r:id="rId15"/>
    <p:sldId id="312" r:id="rId16"/>
    <p:sldId id="313" r:id="rId17"/>
    <p:sldId id="315" r:id="rId18"/>
    <p:sldId id="316" r:id="rId19"/>
    <p:sldId id="317" r:id="rId20"/>
    <p:sldId id="318" r:id="rId21"/>
    <p:sldId id="319" r:id="rId22"/>
    <p:sldId id="321" r:id="rId23"/>
    <p:sldId id="322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04" r:id="rId41"/>
    <p:sldId id="340" r:id="rId42"/>
    <p:sldId id="34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10"/>
    <p:restoredTop sz="90678"/>
  </p:normalViewPr>
  <p:slideViewPr>
    <p:cSldViewPr snapToGrid="0">
      <p:cViewPr varScale="1">
        <p:scale>
          <a:sx n="141" d="100"/>
          <a:sy n="141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68ABD-1AB6-DE42-B61A-C3746C435E53}" type="datetimeFigureOut">
              <a:rPr lang="en-US" smtClean="0"/>
              <a:t>9/16/25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681EF-9849-1446-901C-C9AA6F7C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7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29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F67AA-508F-123D-38FD-314802579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EEF834-5D7D-22E4-CA1B-5F3EB2D8BB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242CCF-F234-AE0D-A5F6-193B2FEE6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flowchart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mengecek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password.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password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hijau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ditampilkan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“Selamat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datang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bos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!”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salah…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ditampilkan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“Password salah,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coba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lagi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!”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abu-abu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ditampilkan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percabangan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if/else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7A1E7-6E59-C6FA-EE97-BB26DB7060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31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30147-6646-1720-97A6-A35445915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C93333-82BD-325E-B88E-67F4E59FBD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BFD7D-97EB-06F3-7B8B-1B945875B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panahnya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if/else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mengarah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sana…</a:t>
            </a:r>
          </a:p>
          <a:p>
            <a:br>
              <a:rPr lang="en-ID" dirty="0"/>
            </a:b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jelasnya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coba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68180-2237-72D2-1A6C-9DA7B040E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42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34237-D179-BE37-A06B-07F0F1D4C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051DDB-0975-41C7-21DA-5D6495FF24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96595-F149-B587-2BAB-0B35B1066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Buatlah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bernama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📄 </a:t>
            </a:r>
            <a:r>
              <a:rPr lang="en-ID" dirty="0" err="1"/>
              <a:t>percabangan_if_else.c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 password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diinputkan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17F6F-75EB-F861-E947-D6998457BA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43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C0399-ADA7-8474-49D7-EB57097A6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05666B-AC05-EA94-0EDA-298178DFA2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79303B-400B-01CD-4548-6DD6C09D4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72CDC-0B65-8B9C-0C28-5105688940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12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1FCB5-EA47-83FB-9E68-6530DB94C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B5081-E3DB-7D3A-A820-7B794A4E24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F9F662-3ADD-4495-568C-849427035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Sekarang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coba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array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karakter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panjang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30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karakter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menyimpan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password.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/>
              <a:t>password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input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 err="1"/>
              <a:t>scanf</a:t>
            </a:r>
            <a:r>
              <a:rPr lang="en-ID" dirty="0"/>
              <a:t>()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percabangan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if/else,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 err="1"/>
              <a:t>strcmp</a:t>
            </a:r>
            <a:r>
              <a:rPr lang="en-ID" dirty="0"/>
              <a:t>()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membandingkan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(string)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strcmp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menghasilkan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false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(0)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kedua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dibandingkan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sebab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perbandingan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if/else.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34F95-2196-ED5D-CEC4-A1C37E4690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22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A9D1-793F-7904-53A8-107FA5044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36A011-2FA2-C644-7E87-771A7A411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A476E6-052A-BE18-E548-0E8CE751AD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Percabangan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if/else/if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percabangan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dua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pilihan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83932-490D-E768-DB9E-D6FBDE9E7F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00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25D94-4E8B-1124-1563-FA78AADF1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7DDC2-7753-89D6-668E-2B8F0883B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9A21A-9000-F3E8-E4DE-DFF59E613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percabangan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if/else/if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Kita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menambahkan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berapapun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inginkan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01245-2BC3-3031-4EDB-81E679FBA1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7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94455-F99E-F041-17B6-05A1FB3C2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96C83-B40A-183B-D215-A8A9CF764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BBBE6-E012-D897-51C4-D89BA30BC2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891F6-9051-3ACA-7A76-D2EF72415A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7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BF6DD-98FD-3276-5F32-CD20E86FE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ECE29-3B58-68C2-9143-F2D647D1F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DBA7AE-FFCB-4CC3-AF6E-3F017D120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 if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&gt;= 80 dan &gt;= 60,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seharusnya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sana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grade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B+ dan C+.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mengisinya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 dan C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char 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mampu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menyimpan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karakter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B+ dan C+,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pakai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</a:t>
            </a:r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C5632-2035-7E39-739A-25BA4DD9E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6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5B521-B7DA-8E2A-1ADD-CF4DB0E52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4E0D4-6ED2-F783-83D8-956AB3232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A4B528-0725-3F2E-5541-B34E0172F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Percabangan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switch/case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lain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percabangan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if/else/if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A119F-E21D-66EE-F78C-42A9FBE3B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91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30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FCA02-621B-934E-1571-CFE3E9EC7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117888-1C15-EBAC-384C-642E992DD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0C6672-F9F3-546B-A8D0-FE5AF13AF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(case)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sebanyak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diinginkan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switch.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 &lt;value&gt;,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dibandingkan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case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diakhiri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break.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Khusus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default,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diakhiri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break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terletak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akhir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Pemberian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break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bertujuan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agar program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berhenti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mengecek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case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case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terpenuhi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dirty="0"/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coba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/>
              <a:t>case 'B'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dan </a:t>
            </a:r>
            <a:r>
              <a:rPr lang="en-ID" dirty="0"/>
              <a:t>case 'E'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dirty="0"/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Kedua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mengikut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case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Sebagai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case C 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terpilih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juga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case F 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terpilih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Gunakan</a:t>
            </a:r>
            <a:r>
              <a:rPr lang="en-ID" dirty="0"/>
              <a:t> </a:t>
            </a:r>
            <a:r>
              <a:rPr lang="en-ID" b="1" dirty="0"/>
              <a:t>if/else if/else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kondisi</a:t>
            </a:r>
            <a:r>
              <a:rPr lang="en-ID" dirty="0"/>
              <a:t> </a:t>
            </a:r>
            <a:r>
              <a:rPr lang="en-ID" b="1" dirty="0" err="1"/>
              <a:t>kompleks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b="1" dirty="0" err="1"/>
              <a:t>perbandingan</a:t>
            </a:r>
            <a:r>
              <a:rPr lang="en-ID" b="1" dirty="0"/>
              <a:t> </a:t>
            </a:r>
            <a:r>
              <a:rPr lang="en-ID" b="1" dirty="0" err="1"/>
              <a:t>logis</a:t>
            </a:r>
            <a:r>
              <a:rPr lang="en-ID" b="1" dirty="0"/>
              <a:t> yang </a:t>
            </a:r>
            <a:r>
              <a:rPr lang="en-ID" b="1" dirty="0" err="1"/>
              <a:t>berbeda-beda</a:t>
            </a:r>
            <a:r>
              <a:rPr lang="en-ID" dirty="0"/>
              <a:t>.</a:t>
            </a:r>
          </a:p>
          <a:p>
            <a:r>
              <a:rPr lang="en-ID" dirty="0" err="1"/>
              <a:t>Gunakan</a:t>
            </a:r>
            <a:r>
              <a:rPr lang="en-ID" dirty="0"/>
              <a:t> </a:t>
            </a:r>
            <a:r>
              <a:rPr lang="en-ID" b="1" dirty="0"/>
              <a:t>switch/case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pilihan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b="1" dirty="0" err="1"/>
              <a:t>nilai</a:t>
            </a:r>
            <a:r>
              <a:rPr lang="en-ID" b="1" dirty="0"/>
              <a:t> </a:t>
            </a:r>
            <a:r>
              <a:rPr lang="en-ID" b="1" dirty="0" err="1"/>
              <a:t>tunggal</a:t>
            </a:r>
            <a:r>
              <a:rPr lang="en-ID" dirty="0"/>
              <a:t> (</a:t>
            </a:r>
            <a:r>
              <a:rPr lang="en-ID" dirty="0" err="1"/>
              <a:t>misalnya</a:t>
            </a:r>
            <a:r>
              <a:rPr lang="en-ID" dirty="0"/>
              <a:t> </a:t>
            </a:r>
            <a:r>
              <a:rPr lang="en-ID" dirty="0" err="1"/>
              <a:t>pilihan</a:t>
            </a:r>
            <a:r>
              <a:rPr lang="en-ID" dirty="0"/>
              <a:t> menu, </a:t>
            </a:r>
            <a:r>
              <a:rPr lang="en-ID" dirty="0" err="1"/>
              <a:t>hari</a:t>
            </a:r>
            <a:r>
              <a:rPr lang="en-ID" dirty="0"/>
              <a:t>, </a:t>
            </a:r>
            <a:r>
              <a:rPr lang="en-ID" dirty="0" err="1"/>
              <a:t>bulan</a:t>
            </a:r>
            <a:r>
              <a:rPr lang="en-ID" dirty="0"/>
              <a:t>, </a:t>
            </a:r>
            <a:r>
              <a:rPr lang="en-ID" dirty="0" err="1"/>
              <a:t>kode</a:t>
            </a:r>
            <a:r>
              <a:rPr lang="en-ID" dirty="0"/>
              <a:t> status).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935AA-508D-BDD5-B975-DD12C5D325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46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D1A33-7E13-ED7A-7431-15CCB89CA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478C05-0A18-E2E8-006D-EADD656D6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92296F-D91D-7840-9401-E8B050010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A671D-5B07-0099-E74E-7196C4533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24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87E49-D7DD-C439-2AA3-5A7BDB996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1FE18D-4F69-5406-C3D7-AD545B28C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67DD87-5578-CECD-4C20-6C69AA76F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Percabangan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operator ternary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lain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percabangan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if/else.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dibilang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singkatnya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if/else.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 ternary juga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dikenal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sebutan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operator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(conditional operator)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51C3E-DD06-482C-E8D6-008D04B89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69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1ABCD-B767-BC75-9130-5E9E91EDB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A168DE-D92E-6CA4-6833-0FB876BFF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F1C424-3BA0-4854-E9D0-C7CA49123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 </a:t>
            </a:r>
            <a:r>
              <a:rPr lang="en-ID" dirty="0" err="1"/>
              <a:t>kondisi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/>
              <a:t>true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dipilih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Tapi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salah,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/>
              <a:t>false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dipilih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Bagian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ekspresi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menghasilkan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true dan false.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?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pilihan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61928-56F1-9C20-274A-E90C6FCCC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1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F390C-88B4-4619-F445-447130581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CB0D0D-D91C-74DC-1C6E-C09396E564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D4FD52-A02A-8430-922F-6A7D2E6A8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C66F4-6B2C-7ADA-4AD7-49DDA0DD2F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61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034B-C550-CFED-74B4-6EBFAAA87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8E3114-BA2E-2A3E-32F6-F0FF25D05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91B3A-F044-3D74-41D4-DF88B02E88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Coba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baris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 sana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operator ternary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if/else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operator ternary,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DA9F7-3C1D-CDFB-7717-FC495840F7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776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7EFE6-A576-DDC8-1515-762EDCC0B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D0FA8B-9329-6DC7-FA81-546D2B61B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AAAB49-851C-BE13-E2DD-F591D4193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1C1C6-119F-1C7C-5D1D-22D413E921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327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5E2E5-756A-A757-24AF-1B7C04E91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7B2A6B-C3D7-6D05-476C-8A6775692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0CA9F5-14E1-8B8E-161A-3B5741B1A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14CCE-3E7A-8884-6BAC-68E16A465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21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C1BB2-65BD-C153-ED6F-398A0D2A9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513FCE-160F-B81F-A567-8CF1CFABA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874B9-F045-93DF-D94A-8E7B6848B5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disuruh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mencetak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kalimat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berulang-ulang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Misalnya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Tolong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tampilkan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kalimat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"Tutorial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C!"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sebanyak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10x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Mungkin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menuliskannya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sebanyak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kali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boleh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boleh-boleh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Tapi…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Bagaimana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menampilkan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sebanyak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1000 kali.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Pasti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capek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ngetiknya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membantu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mengeksekusi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berulang-ulang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berapapun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63742-50BB-C56A-A09A-1695D69055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109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08C14-4683-6019-1B6B-A39454369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AB3CF-AB05-19D5-3E70-6709601CF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6F5CC9-80AC-3F39-8E2F-B35743751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Counted Loop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jelas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banyak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Sedangkan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Uncounted Loop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jelas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mengulang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termasuk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Counted Loop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termasuk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Uncounted Loop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While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Do/While</a:t>
            </a:r>
          </a:p>
          <a:p>
            <a:br>
              <a:rPr lang="en-ID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6DFA1-1767-E30B-9E7A-3AF589A69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18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Buat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belum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pernah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Mungkin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percabangan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kenapa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dinamakan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percabangan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Buat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belum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pernah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kuliah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belajar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flowchart,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mungkin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istilah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kamu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Istilah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sebenarnya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menggambarkan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bercabang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flow chart,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digambarkan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percabangan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Selain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percabangan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struktur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juga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 flow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struktur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Struktur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dsb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Percabangan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mampu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berpikir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menentukan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tindakan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pemrograman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terdapat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bentuk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percabangan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yang 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ketahui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saja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769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6CCCD-09F6-CC0E-CD68-9241B9E7B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D13B21-2437-E41D-E1C1-44F730000A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B700F6-3A1C-EF7A-A45D-26E5B82526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/>
              <a:t>for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termasuk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counted loop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jelas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kali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mengulang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BC779-91F1-4631-E048-55451ED0D0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809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EEB08-AF5A-9B09-0C2D-18D3EF9DE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376CCC-D670-7876-C831-A3DF16ED0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764D46-FB92-2C4F-6430-21127126DE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4B4C0B-E001-AC5B-1107-F88006A30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97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2E71B-0286-016D-0DE6-404358A6D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C38871-BA63-5300-86F8-DF8312319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24A93-9E92-EDD5-F0D6-77FDF4225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Bentuknya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diperhatikan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kata for.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menentukan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Hitungan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dimulai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0 (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0);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Hitungannya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berapa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 10;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bertambah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+1 (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++).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menyimpan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hitungan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bertambah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Karena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menentukannya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++.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Apakah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 juga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nama lain.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41161-8760-CFBE-A62C-0499DCB0C4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207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D3219-42BE-8DB8-A942-2C11F2BD9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C13762-AC95-E80D-E335-19F98627D9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EDA8D0-1451-1E70-869A-0BC9C91C3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while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termasuk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uncounted loop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while juga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counted loop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7FD4F-BC51-9202-BBA6-0BDB6E8D2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436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F8600-EDB0-FDBC-B8E7-5BD3C7EE5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913985-E021-EAFF-0FA7-0C9F406D1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5BFAD-6050-F61A-B358-5E77A0ADD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D638F-A5A9-AC74-D0A6-CA98A1BA1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897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5776E-FCC0-865F-883F-B5143449A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CA0093-3BE1-2ED3-75DC-0FBE15A8C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7A4D6D-22D4-6788-A982-2ED918658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Coba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/>
              <a:t>while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 sana…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variabel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ulangi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input.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menjawab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pada input,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dilakukan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kalau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jawab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lain,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dihentikan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Karena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terpenuhi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89E62-5768-20A2-305F-7FF4347B5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28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FA5F6-709A-003A-EB16-6B85C63E5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CFC28-A312-8E94-2F22-9BB95B63B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D71142-B1FC-BDF0-6D31-B20DFFB52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8800B-B547-91F6-D4A1-25CF29771F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086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65FA6-2577-4F56-921B-4DA25030A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708BE7-F464-2F7C-C05B-C89CFA090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F06892-349B-8FBB-789D-69F76EE2A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do/while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while.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Perbedaannya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do/while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sebanyak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 kali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terlebih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dahulu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mengecek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76710-7D03-A043-7FAD-7553059D25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482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BE62A-0939-6E01-C498-FACEE46FB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97B55-4BC5-D41B-9E67-2AADC962F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2BA47-1227-87BC-5A33-138203BA2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82836-4231-30A0-C189-568D69EF8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430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1309F-D7A8-97D4-FDEB-E1ABAAA75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66F05-1C88-387B-757B-ED6DDC5327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59FDA1-2F80-7AE4-4715-494EC56CF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kodenya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perbedaannya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do/while 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mengecek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belakang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sesudah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mengulang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sedangkan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while 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mengecek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awal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mengulang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contoh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while.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cobalah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membatalkan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perulangannya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menjawab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</a:t>
            </a:r>
          </a:p>
          <a:p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D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4E557-7E65-467D-1604-AA8683CE0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33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29C19-94C9-99F3-A831-4D3B13849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957D95-374F-2268-0ED4-E367947A42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DA8B6F-940D-8492-492C-6BDC02DA6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Percabangan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percabangan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pilihan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8B3F3-E2BD-E57B-FC09-15BE43BCC9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868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48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29779-83CB-1CA5-7956-1BDC58AF6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3EECED-021C-1A79-47DD-30DEC4AC8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DA31C2-F6F6-1750-A8DC-DCB56D1A4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6622D-7FEE-C487-9951-80FDD70AB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33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38D5F-06BC-0811-DCAC-003B740D7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53C407-666C-6820-3548-A73925D791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C86EB7-A9E4-BB18-5659-0C7834ABB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A06D5-F4D5-3610-8DC3-B94ADEB47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26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lowchart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“Jika total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belanja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lebih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Rp 100.000, Maka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tampilkan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Selamat, Anda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hadiah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Kalau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bawah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Rp 100.000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bagaimana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pesannya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tidak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ditampilkan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ID" dirty="0"/>
          </a:p>
          <a:p>
            <a:br>
              <a:rPr lang="en-ID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1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ingin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membuat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C,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menuliskan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struktur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seperti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berikut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struktur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wajib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dipahami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Kalau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perhatikan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struktur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dibagi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menjadi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bagian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Bagian Include;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Blok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91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BA689-BF8C-D05A-418E-40CAD6E52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85C15-D292-6D25-AEA2-FC76585CF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C49EAC-DFCF-249A-D78C-3FD45B5FB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Hasilnya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bawah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100000.</a:t>
            </a:r>
          </a:p>
          <a:p>
            <a:endParaRPr lang="en-US" dirty="0"/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masukan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nilai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atas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dirty="0"/>
              <a:t>100000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5DF26-B377-54FF-D7EC-961FB6EFBF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53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C2A3F-C07E-F2BE-86BA-35B6CAA3A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D6635D-F6AA-0F89-F577-894199483B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75D42A-E106-08AA-6DAC-AE1435F2A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disebut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 program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sekumpulan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ekspresi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 statement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dikerjakan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oleh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komputer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 program pada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bahasa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C,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selalu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diawali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tanda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buka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kurawal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{ 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diakhiri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tutup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kurung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kurawal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}.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95063-008F-D4E1-D10D-B058738DA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68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88298-A0A0-59FC-FAEE-786881844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27C8C4-90CC-441E-EE14-71AC416D0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111442-4BD6-9327-8FB3-8E1773063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Percabangan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if/else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merupakan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percabangan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memiliki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pilihan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Blok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pilihan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pertama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benar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dan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pilihan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kedua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kondisi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salah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ID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en-ID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DBA76-AD37-55F0-7A64-E2CD5B14F3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681EF-9849-1446-901C-C9AA6F7CC1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8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D61B-1850-739D-A78C-DCD650D8B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BF2B60-7323-5522-2C6C-6C4DDE4E0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AF4A8-C046-FA91-8E7B-88C4A37BB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87F-147D-604B-82D7-1719A3F060DC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3CD96-3737-2DE2-B771-A87BE8168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1F48C-F855-9B5F-F9A5-7FA353F8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31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1B80-C08F-13EA-6E65-99718ECAC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B2FB9F-B905-463B-B2C8-8E75566DA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9F00F-6943-845C-64E4-A6D9A9667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87F-147D-604B-82D7-1719A3F060DC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C37A0-B65D-17D9-4A1F-7CCB6E6C2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ACFB6-4367-0FA1-E9F4-32C556D5B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6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C77F51-8A38-6232-ABA6-262C64DFD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05A1A-9CD9-3D85-5A25-0AA4B4AC4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8F30D-EE8A-4A33-652B-82A57153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87F-147D-604B-82D7-1719A3F060DC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D2EF4-9954-F3AA-29D2-45C7B757F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BEE9B-D7C3-8A05-0DD8-04910A08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6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6DE3-2DE1-5036-F2D4-E5D3BCB0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847C1-F073-FE4C-9AB4-58C68F15E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8F04-25DE-AB7E-502F-7B8B2592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87F-147D-604B-82D7-1719A3F060DC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ABAD4-5138-4133-5E6E-AED3447C6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C7F7-6784-BE59-D023-8D3DB2D9A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86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7584-8A47-F6E4-84D8-E41113E6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8C6B0-4DD2-4BCA-D313-74BB39E57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E91B7-3E49-D2A3-6F11-3D3DC07F2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87F-147D-604B-82D7-1719A3F060DC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4796D-1313-F0C2-66B9-22035DD15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097EC-C9A2-1339-29B7-893D76D1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94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CB73-2112-E352-04BE-0C315D94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8294F-0443-07F1-7645-81CD634B2A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B082F7-28E5-1D88-8ACD-76F3187C3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E376F-F3C2-6BC4-8086-E3B5B338C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87F-147D-604B-82D7-1719A3F060DC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3EF7D-CB5F-148E-A130-F2AEEF938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BCC28-AFAC-C6E6-D61D-D789FF7E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0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5CAB-0B5A-301E-392C-6C2D1FD7E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F2786-218A-2090-AFCD-28D8231F1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D5CF0-6062-70A2-702E-4E10E7E3E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70F0B-38C7-0357-DD10-124EB8E5C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646E5-A8CE-2860-1EA4-03939CB35C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977739-6626-92F5-F1D0-ABA30163E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87F-147D-604B-82D7-1719A3F060DC}" type="datetimeFigureOut">
              <a:rPr lang="en-US" smtClean="0"/>
              <a:t>9/16/25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1EF1D-F0D6-2208-E063-29824EBFA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B2A7B-7E07-A08D-E14B-B11280FE3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19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091C-DD19-C1F0-FED1-966EDCE03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0AF83-D7F5-A345-5857-46C473F6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87F-147D-604B-82D7-1719A3F060DC}" type="datetimeFigureOut">
              <a:rPr lang="en-US" smtClean="0"/>
              <a:t>9/16/25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D1CFA-B249-F326-7A89-1DA0E57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9775E-2619-264D-6855-78ADC2D6F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7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DE545F-9FE0-D426-B1BC-1EFA6B6CA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87F-147D-604B-82D7-1719A3F060DC}" type="datetimeFigureOut">
              <a:rPr lang="en-US" smtClean="0"/>
              <a:t>9/16/25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16C540-9A2F-0D3E-EE7D-85DC4928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C7B9F-BD16-C8D6-9D42-577315D3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98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CD5-0EE1-F934-80B7-E84124A16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1D561-7FC7-11F7-1E07-31F77E804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700F5-471F-E390-3883-FED369529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BA001-A5A3-8F2C-F786-7372B13D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87F-147D-604B-82D7-1719A3F060DC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FEDAA-2448-7BF1-F12F-1EDB480D3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F70D4-8D70-8157-2D5E-C1E364E6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0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C476A-FEEC-0C83-1528-97E9CA98E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71438E-7C5C-CE73-8586-F0AC2AF30C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192A8-E735-EBB6-ECF4-78B6E1193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2D61A-1D9F-C637-7E81-AFBAECE0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3287F-147D-604B-82D7-1719A3F060DC}" type="datetimeFigureOut">
              <a:rPr lang="en-US" smtClean="0"/>
              <a:t>9/16/25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599D1-0A65-40D5-1CFA-6A051CB50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2366D-97B5-EE0C-3B28-1E8290F32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39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E39431-A83D-48A0-208A-427D14144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27307-E1DC-285C-5EC3-0901E9670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79407-C478-5909-90F6-E31D3F1B81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A3287F-147D-604B-82D7-1719A3F060DC}" type="datetimeFigureOut">
              <a:rPr lang="en-US" smtClean="0"/>
              <a:t>9/16/25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41A4F-6138-0B39-4F96-6F8942E17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875D1-A327-8F3E-7B4E-B893EE7202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048813-1858-AE4C-92D3-F074BA67B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0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E2E19-3FFD-0BF3-2A54-2155AA982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US" dirty="0"/>
              <a:t>Dasar </a:t>
            </a:r>
            <a:r>
              <a:rPr lang="en-US" dirty="0" err="1"/>
              <a:t>Pemrograman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80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E9DDF-BE1D-D551-D48B-19E72418D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BB6A8-89A9-2EED-5E8A-D9CF959F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</a:t>
            </a:r>
            <a:r>
              <a:rPr lang="en-US" i="1" dirty="0"/>
              <a:t>if/else</a:t>
            </a:r>
            <a:endParaRPr lang="en-US" dirty="0"/>
          </a:p>
        </p:txBody>
      </p:sp>
      <p:pic>
        <p:nvPicPr>
          <p:cNvPr id="6" name="Content Placeholder 5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644EFDA1-6242-FD96-7FD8-407A506B1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6155" y="1347695"/>
            <a:ext cx="5842861" cy="5256078"/>
          </a:xfrm>
        </p:spPr>
      </p:pic>
    </p:spTree>
    <p:extLst>
      <p:ext uri="{BB962C8B-B14F-4D97-AF65-F5344CB8AC3E}">
        <p14:creationId xmlns:p14="http://schemas.microsoft.com/office/powerpoint/2010/main" val="1021360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66294-350F-616D-84C4-B07C896BB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6941E-062D-A750-7988-523338BD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</a:t>
            </a:r>
            <a:r>
              <a:rPr lang="en-US" i="1" dirty="0"/>
              <a:t>if/else</a:t>
            </a:r>
            <a:endParaRPr lang="en-US" dirty="0"/>
          </a:p>
        </p:txBody>
      </p:sp>
      <p:pic>
        <p:nvPicPr>
          <p:cNvPr id="6" name="Content Placeholder 5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C60D6B44-3572-EFD2-ABC7-B46A64478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6155" y="1347695"/>
            <a:ext cx="5842861" cy="5256078"/>
          </a:xfrm>
        </p:spPr>
      </p:pic>
      <p:pic>
        <p:nvPicPr>
          <p:cNvPr id="5" name="Picture 4" descr="A diagram of a password&#10;&#10;AI-generated content may be incorrect.">
            <a:extLst>
              <a:ext uri="{FF2B5EF4-FFF2-40B4-BE49-F238E27FC236}">
                <a16:creationId xmlns:a16="http://schemas.microsoft.com/office/drawing/2014/main" id="{8C3ADD0D-3DE3-D273-A1AF-64D307D21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155" y="1257073"/>
            <a:ext cx="59436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05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45937-8A7F-9C67-81C1-8404BC883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A6081-ED9C-FBE8-052C-895C3DF9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Dasar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B7CE35-77BF-F3A1-9C30-A55CFF1B7C6C}"/>
              </a:ext>
            </a:extLst>
          </p:cNvPr>
          <p:cNvSpPr txBox="1"/>
          <p:nvPr/>
        </p:nvSpPr>
        <p:spPr>
          <a:xfrm>
            <a:off x="838199" y="1321356"/>
            <a:ext cx="373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Nama File : </a:t>
            </a:r>
            <a:r>
              <a:rPr lang="en-US" dirty="0" err="1"/>
              <a:t>Percabangan_IF_ELSE.c</a:t>
            </a:r>
            <a:endParaRPr lang="en-US" dirty="0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9F23E15-F16A-CF6A-D45A-1FF7E7990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181" y="0"/>
            <a:ext cx="6949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79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3E0BC-8EC1-6F04-9569-3118C78EA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97CF0-BD1A-1259-4D3D-BFBC538F8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Dasar 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D48C0D-8076-8F25-3DC6-1C2D9494A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10" y="1423153"/>
            <a:ext cx="7772400" cy="3468029"/>
          </a:xfrm>
          <a:prstGeom prst="rect">
            <a:avLst/>
          </a:prstGeom>
        </p:spPr>
      </p:pic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7F9559-FA75-E5FD-4964-80DC5B009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06389" y="3389970"/>
            <a:ext cx="7772401" cy="3468030"/>
          </a:xfrm>
        </p:spPr>
      </p:pic>
    </p:spTree>
    <p:extLst>
      <p:ext uri="{BB962C8B-B14F-4D97-AF65-F5344CB8AC3E}">
        <p14:creationId xmlns:p14="http://schemas.microsoft.com/office/powerpoint/2010/main" val="1963444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CCD01-158A-F608-15E3-27FC411F2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13DC3-0A16-B1B0-DE23-DC5CCD49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Dasar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9457F-C89A-8901-3154-99FAD6B113E6}"/>
              </a:ext>
            </a:extLst>
          </p:cNvPr>
          <p:cNvSpPr txBox="1"/>
          <p:nvPr/>
        </p:nvSpPr>
        <p:spPr>
          <a:xfrm>
            <a:off x="838199" y="1321356"/>
            <a:ext cx="373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Nama File : </a:t>
            </a:r>
            <a:r>
              <a:rPr lang="en-US" dirty="0" err="1"/>
              <a:t>Percabangan_IF_ELSE.c</a:t>
            </a:r>
            <a:endParaRPr lang="en-US" dirty="0"/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47D2D6A-FFE3-2283-DE63-AA453DC4B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092" y="0"/>
            <a:ext cx="6992644" cy="69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14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5D478-9BDF-91E5-B319-CF67FC95E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A7F17-B481-67E1-2E9D-16416F1E5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#109 : </a:t>
            </a:r>
            <a:r>
              <a:rPr lang="en-ID" b="1" dirty="0" err="1"/>
              <a:t>Percabangan</a:t>
            </a:r>
            <a:r>
              <a:rPr lang="en-ID" b="1" dirty="0"/>
              <a:t> </a:t>
            </a:r>
            <a:r>
              <a:rPr lang="en-ID" b="1" i="1" dirty="0"/>
              <a:t>if/else/if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335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1EE85-A492-57E7-FA6A-471F0BB0F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1D03-48C6-0195-FE42-2CDC55A4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</a:t>
            </a:r>
            <a:r>
              <a:rPr lang="en-US" i="1" dirty="0"/>
              <a:t>if/else/if</a:t>
            </a:r>
            <a:endParaRPr lang="en-US" dirty="0"/>
          </a:p>
        </p:txBody>
      </p:sp>
      <p:pic>
        <p:nvPicPr>
          <p:cNvPr id="7" name="Content Placeholder 6" descr="A diagram of a algorithm&#10;&#10;AI-generated content may be incorrect.">
            <a:extLst>
              <a:ext uri="{FF2B5EF4-FFF2-40B4-BE49-F238E27FC236}">
                <a16:creationId xmlns:a16="http://schemas.microsoft.com/office/drawing/2014/main" id="{A258C1BB-03C1-0F60-EA81-F10DAB755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24858"/>
            <a:ext cx="3295973" cy="6783151"/>
          </a:xfrm>
        </p:spPr>
      </p:pic>
    </p:spTree>
    <p:extLst>
      <p:ext uri="{BB962C8B-B14F-4D97-AF65-F5344CB8AC3E}">
        <p14:creationId xmlns:p14="http://schemas.microsoft.com/office/powerpoint/2010/main" val="738424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5F354-F239-316F-853B-0D434A222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DDFF-4CD2-9313-6002-F97341AFD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Dasar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446DE-41CC-44ED-4C83-B25B82CA3181}"/>
              </a:ext>
            </a:extLst>
          </p:cNvPr>
          <p:cNvSpPr txBox="1"/>
          <p:nvPr/>
        </p:nvSpPr>
        <p:spPr>
          <a:xfrm>
            <a:off x="838199" y="1321356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Nama File : </a:t>
            </a:r>
            <a:r>
              <a:rPr lang="en-US" dirty="0" err="1"/>
              <a:t>Percabangan_IF_ELSE_IF.c</a:t>
            </a:r>
            <a:endParaRPr lang="en-US" dirty="0"/>
          </a:p>
        </p:txBody>
      </p:sp>
      <p:pic>
        <p:nvPicPr>
          <p:cNvPr id="6" name="Content Placeholder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9A0A527-5481-3BA8-03DB-F54B07029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29997" y="120812"/>
            <a:ext cx="5708850" cy="6651906"/>
          </a:xfrm>
        </p:spPr>
      </p:pic>
    </p:spTree>
    <p:extLst>
      <p:ext uri="{BB962C8B-B14F-4D97-AF65-F5344CB8AC3E}">
        <p14:creationId xmlns:p14="http://schemas.microsoft.com/office/powerpoint/2010/main" val="2191944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0AD8F-7506-DAB3-D320-105FDE0E2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5AB50-B1B8-95FE-819F-FEAA9C52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Dasar </a:t>
            </a:r>
          </a:p>
        </p:txBody>
      </p:sp>
      <p:pic>
        <p:nvPicPr>
          <p:cNvPr id="8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C4473E-8119-1235-C725-D87F283D1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599" cy="477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2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E2ED6-6D8A-35BB-7CC5-CE1ED5EDF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0F445-727F-C7E3-A584-501E09B92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#110 : </a:t>
            </a:r>
            <a:r>
              <a:rPr lang="en-ID" b="1" dirty="0" err="1"/>
              <a:t>Percabangan</a:t>
            </a:r>
            <a:r>
              <a:rPr lang="en-ID" b="1" dirty="0"/>
              <a:t> Switch/Case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079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427B5-DF07-7276-8D27-ABD0B163F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E358-B17B-822E-D198-A2136D6E0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#106 : Blok </a:t>
            </a:r>
            <a:r>
              <a:rPr lang="en-US" dirty="0" err="1"/>
              <a:t>Percabangan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58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7FE11-ADC1-A354-CE46-37BDB6C58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CA74-8EE2-35BD-7FF1-023B8C639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Dasar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E19A34-E265-3921-6FEF-7CF6612BDC23}"/>
              </a:ext>
            </a:extLst>
          </p:cNvPr>
          <p:cNvSpPr txBox="1"/>
          <p:nvPr/>
        </p:nvSpPr>
        <p:spPr>
          <a:xfrm>
            <a:off x="407055" y="1321356"/>
            <a:ext cx="442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Nama File : </a:t>
            </a:r>
            <a:r>
              <a:rPr lang="en-US" dirty="0" err="1"/>
              <a:t>Percabangan_SWITCH_CASE.c</a:t>
            </a:r>
            <a:endParaRPr lang="en-US" dirty="0"/>
          </a:p>
        </p:txBody>
      </p:sp>
      <p:pic>
        <p:nvPicPr>
          <p:cNvPr id="7" name="Content Placeholder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F3BC8A4-1761-87F7-03B2-4D11DF92A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29997" y="0"/>
            <a:ext cx="6809230" cy="6867512"/>
          </a:xfrm>
        </p:spPr>
      </p:pic>
    </p:spTree>
    <p:extLst>
      <p:ext uri="{BB962C8B-B14F-4D97-AF65-F5344CB8AC3E}">
        <p14:creationId xmlns:p14="http://schemas.microsoft.com/office/powerpoint/2010/main" val="4119594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17D06-B22F-9EEE-0B52-0B89ED9A1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5A930-CBF9-DAEB-D183-C723756F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Dasar 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30BB45-A5E1-0ADF-78CD-D3D61BF0F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242413" cy="4617122"/>
          </a:xfrm>
        </p:spPr>
      </p:pic>
    </p:spTree>
    <p:extLst>
      <p:ext uri="{BB962C8B-B14F-4D97-AF65-F5344CB8AC3E}">
        <p14:creationId xmlns:p14="http://schemas.microsoft.com/office/powerpoint/2010/main" val="1112950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39A4E-8DA0-8B64-1F66-1521BBD31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445B-DB9D-DB24-D574-8036F9D62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#111 : </a:t>
            </a:r>
            <a:r>
              <a:rPr lang="en-ID" b="1" dirty="0" err="1"/>
              <a:t>Percabangan</a:t>
            </a:r>
            <a:r>
              <a:rPr lang="en-ID" b="1" dirty="0"/>
              <a:t> Operator </a:t>
            </a:r>
            <a:r>
              <a:rPr lang="en-ID" b="1" dirty="0" err="1"/>
              <a:t>Tenary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71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7F45C-609A-3D5D-2AA8-9561131B5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8835A-E969-23D2-B5C6-122972534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Dasar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BDB74-9EFE-3097-CB61-53BDCC128C04}"/>
              </a:ext>
            </a:extLst>
          </p:cNvPr>
          <p:cNvSpPr txBox="1"/>
          <p:nvPr/>
        </p:nvSpPr>
        <p:spPr>
          <a:xfrm>
            <a:off x="407055" y="1321356"/>
            <a:ext cx="3853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Nama File : </a:t>
            </a:r>
            <a:r>
              <a:rPr lang="en-US" dirty="0" err="1"/>
              <a:t>Percabangan_TERNARY.c</a:t>
            </a:r>
            <a:endParaRPr lang="en-US" dirty="0"/>
          </a:p>
        </p:txBody>
      </p:sp>
      <p:pic>
        <p:nvPicPr>
          <p:cNvPr id="6" name="Content Placeholder 5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DC215321-8199-6DF3-166B-5284E874B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9900" y="1690688"/>
            <a:ext cx="8712200" cy="42799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7B9858-760F-4146-327B-797E62570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704" y="5976462"/>
            <a:ext cx="7772400" cy="72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82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72A75-5DC4-147F-1808-F9C3C7928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3B225-D666-51F4-50BE-06E2F70C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Dasar 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BBF7E6-6ECA-0547-ACF0-9707FB617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599" cy="4675281"/>
          </a:xfrm>
        </p:spPr>
      </p:pic>
    </p:spTree>
    <p:extLst>
      <p:ext uri="{BB962C8B-B14F-4D97-AF65-F5344CB8AC3E}">
        <p14:creationId xmlns:p14="http://schemas.microsoft.com/office/powerpoint/2010/main" val="1314916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17137-36B9-B55C-553B-4D740717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34F92-1F40-EC94-B21C-1F6F9B7A3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Dasar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DCC39E-0A92-1FE9-D0FE-EBB49D500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2750" y="2349916"/>
            <a:ext cx="8826500" cy="685800"/>
          </a:xfrm>
        </p:spPr>
      </p:pic>
      <p:pic>
        <p:nvPicPr>
          <p:cNvPr id="10" name="Picture 9" descr="A black background with yellow text&#10;&#10;AI-generated content may be incorrect.">
            <a:extLst>
              <a:ext uri="{FF2B5EF4-FFF2-40B4-BE49-F238E27FC236}">
                <a16:creationId xmlns:a16="http://schemas.microsoft.com/office/drawing/2014/main" id="{73E51DE1-9DC1-0EF2-3721-02492D92B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345323"/>
            <a:ext cx="7772400" cy="1744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6C6E50-3594-2E7B-C713-73A2A5F8979F}"/>
              </a:ext>
            </a:extLst>
          </p:cNvPr>
          <p:cNvSpPr txBox="1"/>
          <p:nvPr/>
        </p:nvSpPr>
        <p:spPr>
          <a:xfrm>
            <a:off x="5941951" y="357257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201187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A9381-3ED3-BADC-046E-FBAA35B61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7D5AE-2F24-147B-4F7A-D1762BB8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#112 : </a:t>
            </a:r>
            <a:r>
              <a:rPr lang="en-ID" b="1" dirty="0" err="1"/>
              <a:t>Perulangan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59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5F8D9-8572-44AB-85E3-EBB9228A1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288E-DD97-5871-F489-F9F4FA6C2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Blok </a:t>
            </a:r>
            <a:r>
              <a:rPr lang="en-ID" b="1" dirty="0" err="1"/>
              <a:t>Perulangan</a:t>
            </a:r>
            <a:endParaRPr lang="en-US" dirty="0"/>
          </a:p>
        </p:txBody>
      </p:sp>
      <p:pic>
        <p:nvPicPr>
          <p:cNvPr id="6" name="Picture 5" descr="A blue and green logo&#10;&#10;AI-generated content may be incorrect.">
            <a:extLst>
              <a:ext uri="{FF2B5EF4-FFF2-40B4-BE49-F238E27FC236}">
                <a16:creationId xmlns:a16="http://schemas.microsoft.com/office/drawing/2014/main" id="{9F366C22-DDAF-9CAC-991F-D665079CD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0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56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348C6-8528-5813-B647-3014A15CF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7BD06-99C3-2080-AF76-DC5B0DB9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Blok </a:t>
            </a:r>
            <a:r>
              <a:rPr lang="en-ID" b="1" dirty="0" err="1"/>
              <a:t>Perulangan</a:t>
            </a:r>
            <a:endParaRPr lang="en-US" dirty="0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5942A57-68A2-F1E7-0FE1-DBF955E48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292"/>
            <a:ext cx="7772400" cy="4014808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2F1E7F-B4DF-4834-54F0-0184E6F1A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993" y="3276328"/>
            <a:ext cx="7558007" cy="332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85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26723-C499-3F03-84BE-F07CE8818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44BC-9A72-F104-979C-0D51459A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Blok </a:t>
            </a:r>
            <a:r>
              <a:rPr lang="en-ID" b="1" dirty="0" err="1"/>
              <a:t>Perulangan</a:t>
            </a:r>
            <a:endParaRPr lang="en-US" dirty="0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ED2D31B-56D3-4783-A5AF-4C5637112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686" y="1341503"/>
            <a:ext cx="5936628" cy="551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4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BE87-F025-7409-06E5-BF200B340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/>
              <a:t>Blok </a:t>
            </a:r>
            <a:r>
              <a:rPr lang="en-ID" b="1" dirty="0" err="1"/>
              <a:t>Percabangan</a:t>
            </a:r>
            <a:endParaRPr lang="en-US" dirty="0"/>
          </a:p>
        </p:txBody>
      </p:sp>
      <p:pic>
        <p:nvPicPr>
          <p:cNvPr id="7" name="Content Placeholder 6" descr="A blue and purple diagram with white text&#10;&#10;AI-generated content may be incorrect.">
            <a:extLst>
              <a:ext uri="{FF2B5EF4-FFF2-40B4-BE49-F238E27FC236}">
                <a16:creationId xmlns:a16="http://schemas.microsoft.com/office/drawing/2014/main" id="{E8B93B86-FD4B-0F51-FD7C-EE4E11409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756" y="1885990"/>
            <a:ext cx="8521700" cy="4292600"/>
          </a:xfrm>
        </p:spPr>
      </p:pic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65DE4F12-F064-A00D-4497-02CA0D633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188" y="1885990"/>
            <a:ext cx="3431056" cy="429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26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7E856-F1D3-D21E-B534-AFD9CF69F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45BEC-6EE8-7702-03C8-D4BD8F4A2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#113 : </a:t>
            </a:r>
            <a:r>
              <a:rPr lang="en-ID" b="1" dirty="0" err="1"/>
              <a:t>Perulangan</a:t>
            </a:r>
            <a:r>
              <a:rPr lang="en-ID" b="1" dirty="0"/>
              <a:t> 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73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D8095-AAF8-52ED-E25A-4E9C32D72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9C679-1FCD-9E5F-24AC-0EB6A1B6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For</a:t>
            </a:r>
          </a:p>
        </p:txBody>
      </p:sp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69E71036-8E94-1994-8CE4-F2D3EB875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99843"/>
            <a:ext cx="6825712" cy="5093031"/>
          </a:xfrm>
          <a:prstGeom prst="rect">
            <a:avLst/>
          </a:prstGeom>
        </p:spPr>
      </p:pic>
      <p:pic>
        <p:nvPicPr>
          <p:cNvPr id="8" name="Picture 7" descr="A diagram of a flowchart&#10;&#10;AI-generated content may be incorrect.">
            <a:extLst>
              <a:ext uri="{FF2B5EF4-FFF2-40B4-BE49-F238E27FC236}">
                <a16:creationId xmlns:a16="http://schemas.microsoft.com/office/drawing/2014/main" id="{360AAE05-41FC-1FAA-EC76-6E46B9B2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144" y="1399844"/>
            <a:ext cx="6825712" cy="50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92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D8591-73D7-7B36-5DED-94DC23DE8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2D579-F39A-C6CB-7046-AFA83889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Dasar </a:t>
            </a:r>
          </a:p>
        </p:txBody>
      </p:sp>
      <p:pic>
        <p:nvPicPr>
          <p:cNvPr id="7" name="Picture 6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7856A8E8-3DDF-DD73-8918-61FE15F4C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27264"/>
            <a:ext cx="7772400" cy="1139952"/>
          </a:xfrm>
          <a:prstGeom prst="rect">
            <a:avLst/>
          </a:prstGeom>
        </p:spPr>
      </p:pic>
      <p:pic>
        <p:nvPicPr>
          <p:cNvPr id="9" name="Picture 8" descr="A computer code with text&#10;&#10;AI-generated content may be incorrect.">
            <a:extLst>
              <a:ext uri="{FF2B5EF4-FFF2-40B4-BE49-F238E27FC236}">
                <a16:creationId xmlns:a16="http://schemas.microsoft.com/office/drawing/2014/main" id="{14EB2E70-A677-6908-8296-E1BB0773E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39131"/>
            <a:ext cx="7772400" cy="2038096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5B09E0-7C1A-C792-AF34-FC23118C7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176" y="3740815"/>
            <a:ext cx="6616823" cy="29482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999276-E46B-A229-597E-38B85A5E792C}"/>
              </a:ext>
            </a:extLst>
          </p:cNvPr>
          <p:cNvSpPr txBox="1"/>
          <p:nvPr/>
        </p:nvSpPr>
        <p:spPr>
          <a:xfrm>
            <a:off x="-69802" y="2767216"/>
            <a:ext cx="318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Nama File : </a:t>
            </a:r>
            <a:r>
              <a:rPr lang="en-US" dirty="0" err="1"/>
              <a:t>Perulangan_FOR.c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70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FCB2C-125D-F49A-92BD-FA73218B7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731FB-B0EB-86F8-129D-33A02B8FF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#113 : </a:t>
            </a:r>
            <a:r>
              <a:rPr lang="en-ID" b="1" dirty="0" err="1"/>
              <a:t>Perulangan</a:t>
            </a:r>
            <a:r>
              <a:rPr lang="en-ID" b="1" dirty="0"/>
              <a:t> While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83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FD2D7-A279-1355-8352-48E356FF2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364A-A296-37C0-D571-9716F7FE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While</a:t>
            </a:r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55DEE026-3490-330E-329F-156DD0E2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856" y="1263323"/>
            <a:ext cx="5006288" cy="50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28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2EEF-EC96-597E-0C8B-29FACBFAC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1A1A-99B0-1D36-36E1-888D20C2D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Dasar </a:t>
            </a:r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355DB46F-F11D-DFED-ADD0-D048379ED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983" y="1104335"/>
            <a:ext cx="7772400" cy="5684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A4D0F6-0F64-3DA2-612F-20DE72DD9229}"/>
              </a:ext>
            </a:extLst>
          </p:cNvPr>
          <p:cNvSpPr txBox="1"/>
          <p:nvPr/>
        </p:nvSpPr>
        <p:spPr>
          <a:xfrm>
            <a:off x="764172" y="1402722"/>
            <a:ext cx="3430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Nama File : </a:t>
            </a:r>
            <a:r>
              <a:rPr lang="en-US" dirty="0" err="1"/>
              <a:t>Perulangan_WHILE.c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462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709DA-00CF-A3EE-B516-8D0430168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4110-9C2E-2490-8AC3-8A26D462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Dasar 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10ECF2-FA08-EB3D-95B3-ECB480E71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359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67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63EFE-740D-198A-9BFE-AC04A2735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D15EA-8C92-5A94-1A9A-C59ECC18E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#113 : </a:t>
            </a:r>
            <a:r>
              <a:rPr lang="en-ID" b="1" dirty="0" err="1"/>
              <a:t>Perulangan</a:t>
            </a:r>
            <a:r>
              <a:rPr lang="en-ID" b="1" dirty="0"/>
              <a:t> Do/While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532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0B2AD-3DE6-C955-3B69-3F15114B9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F01C6-4252-B1B5-ED2B-192844C19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While</a:t>
            </a:r>
          </a:p>
        </p:txBody>
      </p:sp>
      <p:pic>
        <p:nvPicPr>
          <p:cNvPr id="4" name="Picture 3" descr="A diagram of a program&#10;&#10;AI-generated content may be incorrect.">
            <a:extLst>
              <a:ext uri="{FF2B5EF4-FFF2-40B4-BE49-F238E27FC236}">
                <a16:creationId xmlns:a16="http://schemas.microsoft.com/office/drawing/2014/main" id="{FA101822-E5C7-1C79-B2C0-0B79C1BFA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652" y="1401381"/>
            <a:ext cx="5988696" cy="545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62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BD64C-5C9D-39BF-7210-0C6A73B41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28A6-1F86-DF1E-1364-E122743F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Dasar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A842EB-5FF3-FC70-8362-A8BD7F23849D}"/>
              </a:ext>
            </a:extLst>
          </p:cNvPr>
          <p:cNvSpPr txBox="1"/>
          <p:nvPr/>
        </p:nvSpPr>
        <p:spPr>
          <a:xfrm>
            <a:off x="-69802" y="2767216"/>
            <a:ext cx="386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Nama File : </a:t>
            </a:r>
            <a:r>
              <a:rPr lang="en-US" dirty="0" err="1"/>
              <a:t>Perulangan_DO_WHILE.c</a:t>
            </a:r>
            <a:endParaRPr lang="en-US" dirty="0"/>
          </a:p>
        </p:txBody>
      </p:sp>
      <p:pic>
        <p:nvPicPr>
          <p:cNvPr id="4" name="Picture 3" descr="A blue and white text on a dark background&#10;&#10;AI-generated content may be incorrect.">
            <a:extLst>
              <a:ext uri="{FF2B5EF4-FFF2-40B4-BE49-F238E27FC236}">
                <a16:creationId xmlns:a16="http://schemas.microsoft.com/office/drawing/2014/main" id="{03E94526-9770-9615-6C9E-3E7B8C4BA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75861"/>
            <a:ext cx="7772400" cy="1133236"/>
          </a:xfrm>
          <a:prstGeom prst="rect">
            <a:avLst/>
          </a:prstGeom>
        </p:spPr>
      </p:pic>
      <p:pic>
        <p:nvPicPr>
          <p:cNvPr id="6" name="Picture 5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7D199D7D-6D06-7011-7623-3F82C88FA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13" y="3161077"/>
            <a:ext cx="5081399" cy="3696923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A78707-4474-8E04-C957-8CA6347D3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725" y="3428999"/>
            <a:ext cx="7171762" cy="319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5EF0D-31DF-9E84-4F7B-A344F6A0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DA36-A7DB-3731-3467-473EB6B99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#107 : </a:t>
            </a:r>
            <a:r>
              <a:rPr lang="en-ID" b="1" dirty="0" err="1"/>
              <a:t>Percabangan</a:t>
            </a:r>
            <a:r>
              <a:rPr lang="en-ID" b="1" dirty="0"/>
              <a:t> </a:t>
            </a:r>
            <a:r>
              <a:rPr lang="en-ID" b="1" i="1" dirty="0"/>
              <a:t>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5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C64BA-9884-D09F-00F1-A4A32970E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628"/>
            <a:ext cx="10515600" cy="1325563"/>
          </a:xfrm>
        </p:spPr>
        <p:txBody>
          <a:bodyPr/>
          <a:lstStyle/>
          <a:p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Percabangan</a:t>
            </a:r>
            <a:endParaRPr lang="en-US" dirty="0"/>
          </a:p>
        </p:txBody>
      </p:sp>
      <p:pic>
        <p:nvPicPr>
          <p:cNvPr id="12" name="Picture 11" descr="A white text box with black text&#10;&#10;AI-generated content may be incorrect.">
            <a:extLst>
              <a:ext uri="{FF2B5EF4-FFF2-40B4-BE49-F238E27FC236}">
                <a16:creationId xmlns:a16="http://schemas.microsoft.com/office/drawing/2014/main" id="{134C2890-A481-DE1D-9A06-A819081B8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76" y="2178616"/>
            <a:ext cx="5606297" cy="2500767"/>
          </a:xfrm>
          <a:prstGeom prst="rect">
            <a:avLst/>
          </a:prstGeom>
        </p:spPr>
      </p:pic>
      <p:pic>
        <p:nvPicPr>
          <p:cNvPr id="14" name="Picture 13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0037DCB7-3DDE-26B8-4755-B4EE79861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547191"/>
            <a:ext cx="6705600" cy="395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58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B93F1-2D0F-8244-0220-5311F875A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4444-3E90-70AB-4CD3-D73F2258D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628"/>
            <a:ext cx="10515600" cy="1325563"/>
          </a:xfrm>
        </p:spPr>
        <p:txBody>
          <a:bodyPr/>
          <a:lstStyle/>
          <a:p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Perulangan</a:t>
            </a:r>
            <a:endParaRPr lang="en-US" dirty="0"/>
          </a:p>
        </p:txBody>
      </p:sp>
      <p:pic>
        <p:nvPicPr>
          <p:cNvPr id="5" name="Picture 4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93A76F3F-872A-632E-0424-8DD9DB6D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00171"/>
            <a:ext cx="5962572" cy="3841773"/>
          </a:xfrm>
          <a:prstGeom prst="rect">
            <a:avLst/>
          </a:prstGeom>
        </p:spPr>
      </p:pic>
      <p:pic>
        <p:nvPicPr>
          <p:cNvPr id="9" name="Picture 8" descr="A close-up of a math problem&#10;&#10;AI-generated content may be incorrect.">
            <a:extLst>
              <a:ext uri="{FF2B5EF4-FFF2-40B4-BE49-F238E27FC236}">
                <a16:creationId xmlns:a16="http://schemas.microsoft.com/office/drawing/2014/main" id="{ED3A1107-A8BB-43C7-D569-0F4B0A7CA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476" y="2540645"/>
            <a:ext cx="6458703" cy="20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04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6799-9DF9-04A3-F04A-87BA8F400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3A659-E0B8-A344-3E74-480DE253C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628"/>
            <a:ext cx="10515600" cy="1325563"/>
          </a:xfrm>
        </p:spPr>
        <p:txBody>
          <a:bodyPr/>
          <a:lstStyle/>
          <a:p>
            <a:r>
              <a:rPr lang="en-US" dirty="0"/>
              <a:t>Deadline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1963B-227A-0823-0478-CD995CFBF1A6}"/>
              </a:ext>
            </a:extLst>
          </p:cNvPr>
          <p:cNvSpPr txBox="1"/>
          <p:nvPr/>
        </p:nvSpPr>
        <p:spPr>
          <a:xfrm>
            <a:off x="222143" y="1733170"/>
            <a:ext cx="117477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dikumpulkan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PDF  </a:t>
            </a:r>
            <a:r>
              <a:rPr lang="en-ID" dirty="0" err="1"/>
              <a:t>dengan</a:t>
            </a:r>
            <a:r>
              <a:rPr lang="en-ID" dirty="0"/>
              <a:t> format nama file pdf </a:t>
            </a:r>
            <a:r>
              <a:rPr lang="en-ID" dirty="0" err="1"/>
              <a:t>Nama_NIM</a:t>
            </a:r>
            <a:r>
              <a:rPr lang="en-ID" dirty="0"/>
              <a:t> yang </a:t>
            </a:r>
            <a:r>
              <a:rPr lang="en-ID" dirty="0" err="1"/>
              <a:t>dalamnya</a:t>
            </a:r>
            <a:r>
              <a:rPr lang="en-ID" dirty="0"/>
              <a:t> </a:t>
            </a:r>
            <a:r>
              <a:rPr lang="en-ID" dirty="0" err="1"/>
              <a:t>berisi</a:t>
            </a:r>
            <a:r>
              <a:rPr lang="en-ID" dirty="0"/>
              <a:t> Screen Shoot Code dan Screen Shoot Output </a:t>
            </a:r>
            <a:r>
              <a:rPr lang="en-ID" dirty="0" err="1"/>
              <a:t>dari</a:t>
            </a:r>
            <a:r>
              <a:rPr lang="en-ID" dirty="0"/>
              <a:t> program masing masing</a:t>
            </a:r>
            <a:br>
              <a:rPr lang="en-ID" dirty="0"/>
            </a:br>
            <a:br>
              <a:rPr lang="en-ID" dirty="0"/>
            </a:br>
            <a:r>
              <a:rPr lang="en-ID" dirty="0"/>
              <a:t>Format Nama File : perulangan_1.c , perulangan_2.c , percabangan_1.c , percabangan_3.c , dan </a:t>
            </a:r>
            <a:r>
              <a:rPr lang="en-ID" dirty="0" err="1"/>
              <a:t>seterusnya</a:t>
            </a:r>
            <a:br>
              <a:rPr lang="en-ID" dirty="0"/>
            </a:br>
            <a:br>
              <a:rPr lang="en-ID" dirty="0"/>
            </a:br>
            <a:r>
              <a:rPr lang="en-ID" dirty="0" err="1"/>
              <a:t>Jangan</a:t>
            </a:r>
            <a:r>
              <a:rPr lang="en-ID" dirty="0"/>
              <a:t> </a:t>
            </a:r>
            <a:r>
              <a:rPr lang="en-ID" dirty="0" err="1"/>
              <a:t>lupa</a:t>
            </a:r>
            <a:r>
              <a:rPr lang="en-ID" dirty="0"/>
              <a:t> </a:t>
            </a:r>
            <a:r>
              <a:rPr lang="en-ID" dirty="0" err="1"/>
              <a:t>barika</a:t>
            </a:r>
            <a:r>
              <a:rPr lang="en-ID" dirty="0"/>
              <a:t> </a:t>
            </a:r>
            <a:r>
              <a:rPr lang="en-ID" dirty="0" err="1"/>
              <a:t>kometar</a:t>
            </a:r>
            <a:r>
              <a:rPr lang="en-ID" dirty="0"/>
              <a:t>  Nama dan NIM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codenya</a:t>
            </a:r>
            <a:r>
              <a:rPr lang="en-ID" dirty="0"/>
              <a:t> pada line 1 dan 2</a:t>
            </a:r>
          </a:p>
          <a:p>
            <a:endParaRPr lang="en-ID" dirty="0"/>
          </a:p>
          <a:p>
            <a:r>
              <a:rPr lang="en-ID" dirty="0"/>
              <a:t>Deadline : Senin, 22 September 2025</a:t>
            </a:r>
            <a:br>
              <a:rPr lang="en-ID" dirty="0"/>
            </a:br>
            <a:r>
              <a:rPr lang="en-ID" dirty="0"/>
              <a:t>Jam : 23:59 WITA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61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6F086-6A6A-C8D4-25C6-C5CB8995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</a:t>
            </a:r>
            <a:r>
              <a:rPr lang="en-US" i="1" dirty="0"/>
              <a:t>if</a:t>
            </a:r>
            <a:endParaRPr lang="en-US" dirty="0"/>
          </a:p>
        </p:txBody>
      </p:sp>
      <p:pic>
        <p:nvPicPr>
          <p:cNvPr id="7" name="Content Placeholder 6" descr="A diagram of a diagram&#10;&#10;AI-generated content may be incorrect.">
            <a:extLst>
              <a:ext uri="{FF2B5EF4-FFF2-40B4-BE49-F238E27FC236}">
                <a16:creationId xmlns:a16="http://schemas.microsoft.com/office/drawing/2014/main" id="{CE96D3FF-420B-B3F8-BEDB-17B10D13C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0583" y="1181561"/>
            <a:ext cx="6090834" cy="5311314"/>
          </a:xfrm>
        </p:spPr>
      </p:pic>
    </p:spTree>
    <p:extLst>
      <p:ext uri="{BB962C8B-B14F-4D97-AF65-F5344CB8AC3E}">
        <p14:creationId xmlns:p14="http://schemas.microsoft.com/office/powerpoint/2010/main" val="606434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9020E-5A62-5655-84A3-C09F8C107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Dasar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56CD3-361D-6EB6-8C7F-1B5AFDC0927C}"/>
              </a:ext>
            </a:extLst>
          </p:cNvPr>
          <p:cNvSpPr txBox="1"/>
          <p:nvPr/>
        </p:nvSpPr>
        <p:spPr>
          <a:xfrm>
            <a:off x="838200" y="1321356"/>
            <a:ext cx="3056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Nama File : </a:t>
            </a:r>
            <a:r>
              <a:rPr lang="en-US" dirty="0" err="1"/>
              <a:t>Percabangan_if.c</a:t>
            </a:r>
            <a:endParaRPr lang="en-US" dirty="0"/>
          </a:p>
        </p:txBody>
      </p:sp>
      <p:pic>
        <p:nvPicPr>
          <p:cNvPr id="8" name="Content Placeholder 7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F47F6931-0E14-CD1D-97DD-CA6433E4C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8237" y="1840234"/>
            <a:ext cx="7295526" cy="4351338"/>
          </a:xfrm>
        </p:spPr>
      </p:pic>
    </p:spTree>
    <p:extLst>
      <p:ext uri="{BB962C8B-B14F-4D97-AF65-F5344CB8AC3E}">
        <p14:creationId xmlns:p14="http://schemas.microsoft.com/office/powerpoint/2010/main" val="1312392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1DCB9-10DE-B6EF-7D75-AE491DBD8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28484-E5C4-DC1D-C26D-0063F6A49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Dasar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E35F93-D9A9-EB2F-67A5-BC586C055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361" y="1343765"/>
            <a:ext cx="7438825" cy="3367720"/>
          </a:xfr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896F07-28E3-31B0-BBC8-AB0EEC4FA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239" y="3339264"/>
            <a:ext cx="7772400" cy="35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3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3A67C-53F0-14B5-04E4-2730C4769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DF6BF-9239-A597-9340-7A78F686E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</a:t>
            </a:r>
            <a:r>
              <a:rPr lang="en-US" dirty="0"/>
              <a:t> Dasar</a:t>
            </a:r>
          </a:p>
        </p:txBody>
      </p:sp>
      <p:pic>
        <p:nvPicPr>
          <p:cNvPr id="6" name="Content Placeholder 5" descr="A black background with yellow text&#10;&#10;AI-generated content may be incorrect.">
            <a:extLst>
              <a:ext uri="{FF2B5EF4-FFF2-40B4-BE49-F238E27FC236}">
                <a16:creationId xmlns:a16="http://schemas.microsoft.com/office/drawing/2014/main" id="{DB7F72DF-3C47-C41C-C3B0-780CE43D8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3700" y="3118644"/>
            <a:ext cx="8864600" cy="1765300"/>
          </a:xfrm>
        </p:spPr>
      </p:pic>
    </p:spTree>
    <p:extLst>
      <p:ext uri="{BB962C8B-B14F-4D97-AF65-F5344CB8AC3E}">
        <p14:creationId xmlns:p14="http://schemas.microsoft.com/office/powerpoint/2010/main" val="2932735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9EF60-8E88-410A-3798-4F943743B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36E1-51A3-38EF-8F2E-A337F32D0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#108 : </a:t>
            </a:r>
            <a:r>
              <a:rPr lang="en-ID" b="1" dirty="0" err="1"/>
              <a:t>Percabangan</a:t>
            </a:r>
            <a:r>
              <a:rPr lang="en-ID" b="1" dirty="0"/>
              <a:t> </a:t>
            </a:r>
            <a:r>
              <a:rPr lang="en-ID" b="1" i="1" dirty="0"/>
              <a:t>if/else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837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1708</Words>
  <Application>Microsoft Macintosh PowerPoint</Application>
  <PresentationFormat>Widescreen</PresentationFormat>
  <Paragraphs>234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Aptos</vt:lpstr>
      <vt:lpstr>Aptos Display</vt:lpstr>
      <vt:lpstr>Arial</vt:lpstr>
      <vt:lpstr>Office Theme</vt:lpstr>
      <vt:lpstr>Dasar Pemrograman Komputer</vt:lpstr>
      <vt:lpstr>#106 : Blok Percabangan</vt:lpstr>
      <vt:lpstr>Blok Percabangan</vt:lpstr>
      <vt:lpstr>#107 : Percabangan if</vt:lpstr>
      <vt:lpstr>Flowchart if</vt:lpstr>
      <vt:lpstr>Struktur Dasar</vt:lpstr>
      <vt:lpstr>Struktur Dasar</vt:lpstr>
      <vt:lpstr>Struktur Dasar</vt:lpstr>
      <vt:lpstr>#108 : Percabangan if/else</vt:lpstr>
      <vt:lpstr>Flowchart if/else</vt:lpstr>
      <vt:lpstr>Flowchart if/else</vt:lpstr>
      <vt:lpstr>Struktur Dasar </vt:lpstr>
      <vt:lpstr>Struktur Dasar </vt:lpstr>
      <vt:lpstr>Struktur Dasar </vt:lpstr>
      <vt:lpstr>#109 : Percabangan if/else/if</vt:lpstr>
      <vt:lpstr>Flowchart if/else/if</vt:lpstr>
      <vt:lpstr>Struktur Dasar </vt:lpstr>
      <vt:lpstr>Struktur Dasar </vt:lpstr>
      <vt:lpstr>#110 : Percabangan Switch/Case</vt:lpstr>
      <vt:lpstr>Struktur Dasar </vt:lpstr>
      <vt:lpstr>Struktur Dasar </vt:lpstr>
      <vt:lpstr>#111 : Percabangan Operator Tenary</vt:lpstr>
      <vt:lpstr>Struktur Dasar </vt:lpstr>
      <vt:lpstr>Struktur Dasar </vt:lpstr>
      <vt:lpstr>Struktur Dasar </vt:lpstr>
      <vt:lpstr>#112 : Perulangan</vt:lpstr>
      <vt:lpstr>Blok Perulangan</vt:lpstr>
      <vt:lpstr>Blok Perulangan</vt:lpstr>
      <vt:lpstr>Blok Perulangan</vt:lpstr>
      <vt:lpstr>#113 : Perulangan For</vt:lpstr>
      <vt:lpstr>Flowchart For</vt:lpstr>
      <vt:lpstr>Struktur Dasar </vt:lpstr>
      <vt:lpstr>#113 : Perulangan While</vt:lpstr>
      <vt:lpstr>Flowchart While</vt:lpstr>
      <vt:lpstr>Struktur Dasar </vt:lpstr>
      <vt:lpstr>Struktur Dasar </vt:lpstr>
      <vt:lpstr>#113 : Perulangan Do/While</vt:lpstr>
      <vt:lpstr>Flowchart While</vt:lpstr>
      <vt:lpstr>Struktur Dasar </vt:lpstr>
      <vt:lpstr>Tugas Percabangan</vt:lpstr>
      <vt:lpstr>Tugas Perulangan</vt:lpstr>
      <vt:lpstr>Deadline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Alief Fahdal Imran Oemar</dc:creator>
  <cp:lastModifiedBy>Muhammad Alief Fahdal Imran Oemar</cp:lastModifiedBy>
  <cp:revision>7</cp:revision>
  <dcterms:created xsi:type="dcterms:W3CDTF">2025-09-01T17:40:55Z</dcterms:created>
  <dcterms:modified xsi:type="dcterms:W3CDTF">2025-09-16T02:54:34Z</dcterms:modified>
</cp:coreProperties>
</file>